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1979" r:id="rId3"/>
    <p:sldId id="2091" r:id="rId4"/>
    <p:sldId id="2102" r:id="rId5"/>
    <p:sldId id="2103" r:id="rId6"/>
    <p:sldId id="2106" r:id="rId7"/>
    <p:sldId id="2107" r:id="rId8"/>
    <p:sldId id="2108" r:id="rId9"/>
    <p:sldId id="2092" r:id="rId10"/>
    <p:sldId id="2100" r:id="rId11"/>
    <p:sldId id="2101" r:id="rId12"/>
    <p:sldId id="1980" r:id="rId13"/>
    <p:sldId id="2094" r:id="rId14"/>
    <p:sldId id="2095" r:id="rId15"/>
    <p:sldId id="1986" r:id="rId16"/>
    <p:sldId id="1987" r:id="rId17"/>
    <p:sldId id="1988" r:id="rId18"/>
    <p:sldId id="1985" r:id="rId19"/>
    <p:sldId id="1978" r:id="rId20"/>
    <p:sldId id="256" r:id="rId21"/>
    <p:sldId id="1993" r:id="rId22"/>
    <p:sldId id="2096" r:id="rId23"/>
    <p:sldId id="2098" r:id="rId24"/>
    <p:sldId id="296" r:id="rId25"/>
    <p:sldId id="2099" r:id="rId26"/>
    <p:sldId id="2097" r:id="rId27"/>
    <p:sldId id="1983" r:id="rId28"/>
    <p:sldId id="2090" r:id="rId29"/>
    <p:sldId id="1982" r:id="rId30"/>
    <p:sldId id="1984" r:id="rId31"/>
    <p:sldId id="1981" r:id="rId32"/>
    <p:sldId id="1990" r:id="rId33"/>
    <p:sldId id="1989" r:id="rId34"/>
    <p:sldId id="1991" r:id="rId35"/>
    <p:sldId id="2093" r:id="rId36"/>
    <p:sldId id="1995" r:id="rId37"/>
    <p:sldId id="1994" r:id="rId38"/>
    <p:sldId id="2085" r:id="rId39"/>
    <p:sldId id="2088" r:id="rId40"/>
    <p:sldId id="2089" r:id="rId41"/>
    <p:sldId id="2086" r:id="rId42"/>
    <p:sldId id="20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A23A2-DA2F-4136-BED5-B76583917616}" v="1" dt="2023-05-24T16:22:5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83721" autoAdjust="0"/>
  </p:normalViewPr>
  <p:slideViewPr>
    <p:cSldViewPr snapToGrid="0">
      <p:cViewPr varScale="1">
        <p:scale>
          <a:sx n="129" d="100"/>
          <a:sy n="129" d="100"/>
        </p:scale>
        <p:origin x="12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acCoss" userId="afbd1c96-5255-4d89-b6b4-1a00a15797b0" providerId="ADAL" clId="{816A23A2-DA2F-4136-BED5-B76583917616}"/>
    <pc:docChg chg="addSld modSld sldOrd">
      <pc:chgData name="Michael MacCoss" userId="afbd1c96-5255-4d89-b6b4-1a00a15797b0" providerId="ADAL" clId="{816A23A2-DA2F-4136-BED5-B76583917616}" dt="2023-05-24T17:20:47.313" v="2"/>
      <pc:docMkLst>
        <pc:docMk/>
      </pc:docMkLst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59"/>
        </pc:sldMkLst>
      </pc:sldChg>
      <pc:sldChg chg="add">
        <pc:chgData name="Michael MacCoss" userId="afbd1c96-5255-4d89-b6b4-1a00a15797b0" providerId="ADAL" clId="{816A23A2-DA2F-4136-BED5-B76583917616}" dt="2023-05-24T16:22:57.243" v="0"/>
        <pc:sldMkLst>
          <pc:docMk/>
          <pc:sldMk cId="0" sldId="260"/>
        </pc:sldMkLst>
      </pc:sldChg>
      <pc:sldChg chg="ord">
        <pc:chgData name="Michael MacCoss" userId="afbd1c96-5255-4d89-b6b4-1a00a15797b0" providerId="ADAL" clId="{816A23A2-DA2F-4136-BED5-B76583917616}" dt="2023-05-24T17:20:47.313" v="2"/>
        <pc:sldMkLst>
          <pc:docMk/>
          <pc:sldMk cId="2044289448" sldId="1978"/>
        </pc:sldMkLst>
      </pc:sldChg>
    </pc:docChg>
  </pc:docChgLst>
  <pc:docChgLst>
    <pc:chgData name="Michael MacCoss" userId="afbd1c96-5255-4d89-b6b4-1a00a15797b0" providerId="ADAL" clId="{BF352B2D-4F82-4F6D-8762-3BDCECDDED93}"/>
    <pc:docChg chg="custSel addSld modSld sldOrd">
      <pc:chgData name="Michael MacCoss" userId="afbd1c96-5255-4d89-b6b4-1a00a15797b0" providerId="ADAL" clId="{BF352B2D-4F82-4F6D-8762-3BDCECDDED93}" dt="2022-05-25T17:06:10.433" v="1013" actId="1076"/>
      <pc:docMkLst>
        <pc:docMk/>
      </pc:docMkLst>
      <pc:sldChg chg="addSp delSp modSp mod">
        <pc:chgData name="Michael MacCoss" userId="afbd1c96-5255-4d89-b6b4-1a00a15797b0" providerId="ADAL" clId="{BF352B2D-4F82-4F6D-8762-3BDCECDDED93}" dt="2022-05-25T16:31:07.534" v="199" actId="21"/>
        <pc:sldMkLst>
          <pc:docMk/>
          <pc:sldMk cId="735433606" sldId="1980"/>
        </pc:sldMkLst>
        <pc:spChg chg="mod">
          <ac:chgData name="Michael MacCoss" userId="afbd1c96-5255-4d89-b6b4-1a00a15797b0" providerId="ADAL" clId="{BF352B2D-4F82-4F6D-8762-3BDCECDDED93}" dt="2022-05-25T16:29:34.849" v="193" actId="1076"/>
          <ac:spMkLst>
            <pc:docMk/>
            <pc:sldMk cId="735433606" sldId="1980"/>
            <ac:spMk id="2" creationId="{1243B17E-9C44-0774-31A2-28651B57CC8C}"/>
          </ac:spMkLst>
        </pc:spChg>
        <pc:spChg chg="mod">
          <ac:chgData name="Michael MacCoss" userId="afbd1c96-5255-4d89-b6b4-1a00a15797b0" providerId="ADAL" clId="{BF352B2D-4F82-4F6D-8762-3BDCECDDED93}" dt="2022-05-25T16:29:31.410" v="192" actId="1076"/>
          <ac:spMkLst>
            <pc:docMk/>
            <pc:sldMk cId="735433606" sldId="1980"/>
            <ac:spMk id="3" creationId="{F618D147-EC81-35DD-03F0-2D158E3B9423}"/>
          </ac:spMkLst>
        </pc:spChg>
        <pc:picChg chg="add del mod">
          <ac:chgData name="Michael MacCoss" userId="afbd1c96-5255-4d89-b6b4-1a00a15797b0" providerId="ADAL" clId="{BF352B2D-4F82-4F6D-8762-3BDCECDDED93}" dt="2022-05-25T16:31:07.534" v="199" actId="21"/>
          <ac:picMkLst>
            <pc:docMk/>
            <pc:sldMk cId="735433606" sldId="1980"/>
            <ac:picMk id="4" creationId="{2F5CFF8A-CC23-84F8-3753-7983DA505D63}"/>
          </ac:picMkLst>
        </pc:picChg>
        <pc:picChg chg="add mod">
          <ac:chgData name="Michael MacCoss" userId="afbd1c96-5255-4d89-b6b4-1a00a15797b0" providerId="ADAL" clId="{BF352B2D-4F82-4F6D-8762-3BDCECDDED93}" dt="2022-05-25T16:31:05.435" v="198" actId="1076"/>
          <ac:picMkLst>
            <pc:docMk/>
            <pc:sldMk cId="735433606" sldId="1980"/>
            <ac:picMk id="6" creationId="{B84B9DC9-FF61-8A2F-0BCC-693E9F8F6470}"/>
          </ac:picMkLst>
        </pc:picChg>
        <pc:picChg chg="del">
          <ac:chgData name="Michael MacCoss" userId="afbd1c96-5255-4d89-b6b4-1a00a15797b0" providerId="ADAL" clId="{BF352B2D-4F82-4F6D-8762-3BDCECDDED93}" dt="2022-05-25T16:29:08.186" v="186" actId="478"/>
          <ac:picMkLst>
            <pc:docMk/>
            <pc:sldMk cId="735433606" sldId="1980"/>
            <ac:picMk id="7" creationId="{2472FF8D-0E61-8DFD-D4A4-D9615FF847B2}"/>
          </ac:picMkLst>
        </pc:picChg>
      </pc:sldChg>
      <pc:sldChg chg="modSp new mod">
        <pc:chgData name="Michael MacCoss" userId="afbd1c96-5255-4d89-b6b4-1a00a15797b0" providerId="ADAL" clId="{BF352B2D-4F82-4F6D-8762-3BDCECDDED93}" dt="2022-05-25T16:34:25.891" v="255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BF352B2D-4F82-4F6D-8762-3BDCECDDED93}" dt="2022-05-25T16:13:52.355" v="15" actId="20577"/>
          <ac:spMkLst>
            <pc:docMk/>
            <pc:sldMk cId="2417354854" sldId="1985"/>
            <ac:spMk id="2" creationId="{7D580420-DA29-4A8D-0922-29FAD0DEC87B}"/>
          </ac:spMkLst>
        </pc:spChg>
        <pc:spChg chg="mod">
          <ac:chgData name="Michael MacCoss" userId="afbd1c96-5255-4d89-b6b4-1a00a15797b0" providerId="ADAL" clId="{BF352B2D-4F82-4F6D-8762-3BDCECDDED93}" dt="2022-05-25T16:34:25.891" v="255" actId="20577"/>
          <ac:spMkLst>
            <pc:docMk/>
            <pc:sldMk cId="2417354854" sldId="1985"/>
            <ac:spMk id="3" creationId="{F0B863FD-2205-0BB5-09DE-6B2AF0B656AF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31:46.762" v="247" actId="1076"/>
        <pc:sldMkLst>
          <pc:docMk/>
          <pc:sldMk cId="1354340048" sldId="1986"/>
        </pc:sldMkLst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2" creationId="{6B97A5BC-0574-A4ED-0E78-934B6D92250D}"/>
          </ac:spMkLst>
        </pc:spChg>
        <pc:spChg chg="del">
          <ac:chgData name="Michael MacCoss" userId="afbd1c96-5255-4d89-b6b4-1a00a15797b0" providerId="ADAL" clId="{BF352B2D-4F82-4F6D-8762-3BDCECDDED93}" dt="2022-05-25T16:28:47.102" v="184" actId="700"/>
          <ac:spMkLst>
            <pc:docMk/>
            <pc:sldMk cId="1354340048" sldId="1986"/>
            <ac:spMk id="3" creationId="{0BFEEF18-C591-2AD9-EAE8-854BBB257617}"/>
          </ac:spMkLst>
        </pc:spChg>
        <pc:spChg chg="add mod">
          <ac:chgData name="Michael MacCoss" userId="afbd1c96-5255-4d89-b6b4-1a00a15797b0" providerId="ADAL" clId="{BF352B2D-4F82-4F6D-8762-3BDCECDDED93}" dt="2022-05-25T16:31:46.762" v="247" actId="1076"/>
          <ac:spMkLst>
            <pc:docMk/>
            <pc:sldMk cId="1354340048" sldId="1986"/>
            <ac:spMk id="4" creationId="{BBAC8182-7012-A708-CE66-BB413EAD199C}"/>
          </ac:spMkLst>
        </pc:spChg>
        <pc:picChg chg="add mod">
          <ac:chgData name="Michael MacCoss" userId="afbd1c96-5255-4d89-b6b4-1a00a15797b0" providerId="ADAL" clId="{BF352B2D-4F82-4F6D-8762-3BDCECDDED93}" dt="2022-05-25T16:31:14.994" v="203" actId="1076"/>
          <ac:picMkLst>
            <pc:docMk/>
            <pc:sldMk cId="1354340048" sldId="1986"/>
            <ac:picMk id="5" creationId="{CB0C526F-B9D3-2E32-30FD-9389EF8B5696}"/>
          </ac:picMkLst>
        </pc:picChg>
        <pc:picChg chg="add del">
          <ac:chgData name="Michael MacCoss" userId="afbd1c96-5255-4d89-b6b4-1a00a15797b0" providerId="ADAL" clId="{BF352B2D-4F82-4F6D-8762-3BDCECDDED93}" dt="2022-05-25T16:29:15.118" v="187" actId="21"/>
          <ac:picMkLst>
            <pc:docMk/>
            <pc:sldMk cId="1354340048" sldId="1986"/>
            <ac:picMk id="1026" creationId="{3A4C1DF5-344B-4E7C-A7C7-275A168D97BC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37:49.538" v="290" actId="1076"/>
        <pc:sldMkLst>
          <pc:docMk/>
          <pc:sldMk cId="2750345692" sldId="1987"/>
        </pc:sldMkLst>
        <pc:spChg chg="add mod">
          <ac:chgData name="Michael MacCoss" userId="afbd1c96-5255-4d89-b6b4-1a00a15797b0" providerId="ADAL" clId="{BF352B2D-4F82-4F6D-8762-3BDCECDDED93}" dt="2022-05-25T16:37:49.538" v="290" actId="1076"/>
          <ac:spMkLst>
            <pc:docMk/>
            <pc:sldMk cId="2750345692" sldId="1987"/>
            <ac:spMk id="4" creationId="{2D16FEF1-6574-F45D-5B99-551B6C1984F8}"/>
          </ac:spMkLst>
        </pc:spChg>
        <pc:picChg chg="add mod">
          <ac:chgData name="Michael MacCoss" userId="afbd1c96-5255-4d89-b6b4-1a00a15797b0" providerId="ADAL" clId="{BF352B2D-4F82-4F6D-8762-3BDCECDDED93}" dt="2022-05-25T16:36:53.282" v="256" actId="1076"/>
          <ac:picMkLst>
            <pc:docMk/>
            <pc:sldMk cId="2750345692" sldId="1987"/>
            <ac:picMk id="3" creationId="{E8DC9207-0150-8172-17B3-B6B4E0392561}"/>
          </ac:picMkLst>
        </pc:picChg>
        <pc:picChg chg="add mod">
          <ac:chgData name="Michael MacCoss" userId="afbd1c96-5255-4d89-b6b4-1a00a15797b0" providerId="ADAL" clId="{BF352B2D-4F82-4F6D-8762-3BDCECDDED93}" dt="2022-05-25T16:37:02.833" v="258" actId="1076"/>
          <ac:picMkLst>
            <pc:docMk/>
            <pc:sldMk cId="2750345692" sldId="1987"/>
            <ac:picMk id="2050" creationId="{4AF986AE-D445-E92F-38EC-4D28BA4DF520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1:02.938" v="325" actId="1076"/>
        <pc:sldMkLst>
          <pc:docMk/>
          <pc:sldMk cId="3511893777" sldId="1988"/>
        </pc:sldMkLst>
        <pc:spChg chg="add mod">
          <ac:chgData name="Michael MacCoss" userId="afbd1c96-5255-4d89-b6b4-1a00a15797b0" providerId="ADAL" clId="{BF352B2D-4F82-4F6D-8762-3BDCECDDED93}" dt="2022-05-25T16:41:02.938" v="325" actId="1076"/>
          <ac:spMkLst>
            <pc:docMk/>
            <pc:sldMk cId="3511893777" sldId="1988"/>
            <ac:spMk id="4" creationId="{59AB6D29-AB15-9CF2-4BF5-55452DA179F3}"/>
          </ac:spMkLst>
        </pc:spChg>
        <pc:picChg chg="add mod">
          <ac:chgData name="Michael MacCoss" userId="afbd1c96-5255-4d89-b6b4-1a00a15797b0" providerId="ADAL" clId="{BF352B2D-4F82-4F6D-8762-3BDCECDDED93}" dt="2022-05-25T16:39:54.993" v="293" actId="1076"/>
          <ac:picMkLst>
            <pc:docMk/>
            <pc:sldMk cId="3511893777" sldId="1988"/>
            <ac:picMk id="3" creationId="{3A19CE4E-0CFB-0976-FAD8-CF4A47670C33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47:01.898" v="339" actId="14100"/>
        <pc:sldMkLst>
          <pc:docMk/>
          <pc:sldMk cId="2453589348" sldId="1989"/>
        </pc:sldMkLst>
        <pc:spChg chg="add mod">
          <ac:chgData name="Michael MacCoss" userId="afbd1c96-5255-4d89-b6b4-1a00a15797b0" providerId="ADAL" clId="{BF352B2D-4F82-4F6D-8762-3BDCECDDED93}" dt="2022-05-25T16:47:01.898" v="339" actId="14100"/>
          <ac:spMkLst>
            <pc:docMk/>
            <pc:sldMk cId="2453589348" sldId="1989"/>
            <ac:spMk id="5" creationId="{BCFC4C3C-2019-4AD7-991C-883C1507FE6D}"/>
          </ac:spMkLst>
        </pc:spChg>
        <pc:picChg chg="add mod">
          <ac:chgData name="Michael MacCoss" userId="afbd1c96-5255-4d89-b6b4-1a00a15797b0" providerId="ADAL" clId="{BF352B2D-4F82-4F6D-8762-3BDCECDDED93}" dt="2022-05-25T16:46:35.098" v="332" actId="1076"/>
          <ac:picMkLst>
            <pc:docMk/>
            <pc:sldMk cId="2453589348" sldId="1989"/>
            <ac:picMk id="4" creationId="{9F8B6976-4AB1-F881-B6D3-9CFE021908EF}"/>
          </ac:picMkLst>
        </pc:picChg>
        <pc:picChg chg="add mod">
          <ac:chgData name="Michael MacCoss" userId="afbd1c96-5255-4d89-b6b4-1a00a15797b0" providerId="ADAL" clId="{BF352B2D-4F82-4F6D-8762-3BDCECDDED93}" dt="2022-05-25T16:46:41.753" v="334" actId="1076"/>
          <ac:picMkLst>
            <pc:docMk/>
            <pc:sldMk cId="2453589348" sldId="1989"/>
            <ac:picMk id="3074" creationId="{A2E1C507-6868-721C-85CF-B92EF0AE6B0E}"/>
          </ac:picMkLst>
        </pc:picChg>
      </pc:sldChg>
      <pc:sldChg chg="addSp delSp modSp new mod">
        <pc:chgData name="Michael MacCoss" userId="afbd1c96-5255-4d89-b6b4-1a00a15797b0" providerId="ADAL" clId="{BF352B2D-4F82-4F6D-8762-3BDCECDDED93}" dt="2022-05-25T16:50:18.610" v="355" actId="1076"/>
        <pc:sldMkLst>
          <pc:docMk/>
          <pc:sldMk cId="3692365823" sldId="1990"/>
        </pc:sldMkLst>
        <pc:picChg chg="add del">
          <ac:chgData name="Michael MacCoss" userId="afbd1c96-5255-4d89-b6b4-1a00a15797b0" providerId="ADAL" clId="{BF352B2D-4F82-4F6D-8762-3BDCECDDED93}" dt="2022-05-25T16:47:47.253" v="342" actId="478"/>
          <ac:picMkLst>
            <pc:docMk/>
            <pc:sldMk cId="3692365823" sldId="1990"/>
            <ac:picMk id="4" creationId="{0E1564FE-D30F-2387-3BE2-90BC2BEA05DB}"/>
          </ac:picMkLst>
        </pc:picChg>
        <pc:picChg chg="add mod">
          <ac:chgData name="Michael MacCoss" userId="afbd1c96-5255-4d89-b6b4-1a00a15797b0" providerId="ADAL" clId="{BF352B2D-4F82-4F6D-8762-3BDCECDDED93}" dt="2022-05-25T16:50:18.610" v="355" actId="1076"/>
          <ac:picMkLst>
            <pc:docMk/>
            <pc:sldMk cId="3692365823" sldId="1990"/>
            <ac:picMk id="6" creationId="{D773719C-6470-8F9E-4E5A-AF1FC40FEA91}"/>
          </ac:picMkLst>
        </pc:picChg>
      </pc:sldChg>
      <pc:sldChg chg="addSp modSp new mod">
        <pc:chgData name="Michael MacCoss" userId="afbd1c96-5255-4d89-b6b4-1a00a15797b0" providerId="ADAL" clId="{BF352B2D-4F82-4F6D-8762-3BDCECDDED93}" dt="2022-05-25T16:50:12.934" v="354" actId="164"/>
        <pc:sldMkLst>
          <pc:docMk/>
          <pc:sldMk cId="4226569485" sldId="1991"/>
        </pc:sldMkLst>
        <pc:spChg chg="add mod">
          <ac:chgData name="Michael MacCoss" userId="afbd1c96-5255-4d89-b6b4-1a00a15797b0" providerId="ADAL" clId="{BF352B2D-4F82-4F6D-8762-3BDCECDDED93}" dt="2022-05-25T16:50:12.934" v="354" actId="164"/>
          <ac:spMkLst>
            <pc:docMk/>
            <pc:sldMk cId="4226569485" sldId="1991"/>
            <ac:spMk id="5" creationId="{5FF90D6F-B54C-681A-45AD-1B1D85EB6F83}"/>
          </ac:spMkLst>
        </pc:spChg>
        <pc:grpChg chg="add mod">
          <ac:chgData name="Michael MacCoss" userId="afbd1c96-5255-4d89-b6b4-1a00a15797b0" providerId="ADAL" clId="{BF352B2D-4F82-4F6D-8762-3BDCECDDED93}" dt="2022-05-25T16:50:12.934" v="354" actId="164"/>
          <ac:grpSpMkLst>
            <pc:docMk/>
            <pc:sldMk cId="4226569485" sldId="1991"/>
            <ac:grpSpMk id="6" creationId="{042BEA2F-A63E-D5E0-6DE9-A0F3F593EECD}"/>
          </ac:grpSpMkLst>
        </pc:grpChg>
        <pc:picChg chg="add mod">
          <ac:chgData name="Michael MacCoss" userId="afbd1c96-5255-4d89-b6b4-1a00a15797b0" providerId="ADAL" clId="{BF352B2D-4F82-4F6D-8762-3BDCECDDED93}" dt="2022-05-25T16:50:12.934" v="354" actId="164"/>
          <ac:picMkLst>
            <pc:docMk/>
            <pc:sldMk cId="4226569485" sldId="1991"/>
            <ac:picMk id="4" creationId="{71E5F710-3330-A05D-DC48-B403A09D9AD8}"/>
          </ac:picMkLst>
        </pc:picChg>
      </pc:sldChg>
      <pc:sldChg chg="addSp modSp new mod modClrScheme chgLayout">
        <pc:chgData name="Michael MacCoss" userId="afbd1c96-5255-4d89-b6b4-1a00a15797b0" providerId="ADAL" clId="{BF352B2D-4F82-4F6D-8762-3BDCECDDED93}" dt="2022-05-25T17:06:10.433" v="1013" actId="1076"/>
        <pc:sldMkLst>
          <pc:docMk/>
          <pc:sldMk cId="3454651332" sldId="1992"/>
        </pc:sldMkLst>
        <pc:spChg chg="mod ord">
          <ac:chgData name="Michael MacCoss" userId="afbd1c96-5255-4d89-b6b4-1a00a15797b0" providerId="ADAL" clId="{BF352B2D-4F82-4F6D-8762-3BDCECDDED93}" dt="2022-05-25T17:06:06.578" v="1012" actId="1076"/>
          <ac:spMkLst>
            <pc:docMk/>
            <pc:sldMk cId="3454651332" sldId="1992"/>
            <ac:spMk id="2" creationId="{8DCC7CA2-94C9-C113-B30D-77ED66FEC73A}"/>
          </ac:spMkLst>
        </pc:spChg>
        <pc:spChg chg="add mod ord">
          <ac:chgData name="Michael MacCoss" userId="afbd1c96-5255-4d89-b6b4-1a00a15797b0" providerId="ADAL" clId="{BF352B2D-4F82-4F6D-8762-3BDCECDDED93}" dt="2022-05-25T17:06:10.433" v="1013" actId="1076"/>
          <ac:spMkLst>
            <pc:docMk/>
            <pc:sldMk cId="3454651332" sldId="1992"/>
            <ac:spMk id="3" creationId="{F59A2B42-96D4-F4B2-1A5E-7490CE7CC288}"/>
          </ac:spMkLst>
        </pc:spChg>
      </pc:sldChg>
      <pc:sldChg chg="addSp delSp modSp new mod modClrScheme chgLayout">
        <pc:chgData name="Michael MacCoss" userId="afbd1c96-5255-4d89-b6b4-1a00a15797b0" providerId="ADAL" clId="{BF352B2D-4F82-4F6D-8762-3BDCECDDED93}" dt="2022-05-25T16:58:45.290" v="623" actId="1076"/>
        <pc:sldMkLst>
          <pc:docMk/>
          <pc:sldMk cId="2993507645" sldId="1993"/>
        </pc:sldMkLst>
        <pc:spChg chg="add mod ord">
          <ac:chgData name="Michael MacCoss" userId="afbd1c96-5255-4d89-b6b4-1a00a15797b0" providerId="ADAL" clId="{BF352B2D-4F82-4F6D-8762-3BDCECDDED93}" dt="2022-05-25T16:54:49.043" v="582" actId="1076"/>
          <ac:spMkLst>
            <pc:docMk/>
            <pc:sldMk cId="2993507645" sldId="1993"/>
            <ac:spMk id="3" creationId="{9B236131-F9FD-F7C0-D786-406A8B08B3EF}"/>
          </ac:spMkLst>
        </pc:spChg>
        <pc:spChg chg="add mod">
          <ac:chgData name="Michael MacCoss" userId="afbd1c96-5255-4d89-b6b4-1a00a15797b0" providerId="ADAL" clId="{BF352B2D-4F82-4F6D-8762-3BDCECDDED93}" dt="2022-05-25T16:55:33.233" v="607" actId="1076"/>
          <ac:spMkLst>
            <pc:docMk/>
            <pc:sldMk cId="2993507645" sldId="1993"/>
            <ac:spMk id="4" creationId="{8B312DC7-1A4B-D168-CCBE-F2BA540F63C5}"/>
          </ac:spMkLst>
        </pc:spChg>
        <pc:spChg chg="add mod">
          <ac:chgData name="Michael MacCoss" userId="afbd1c96-5255-4d89-b6b4-1a00a15797b0" providerId="ADAL" clId="{BF352B2D-4F82-4F6D-8762-3BDCECDDED93}" dt="2022-05-25T16:58:45.290" v="623" actId="1076"/>
          <ac:spMkLst>
            <pc:docMk/>
            <pc:sldMk cId="2993507645" sldId="1993"/>
            <ac:spMk id="5" creationId="{A3ECA606-342B-41EB-F5FF-D56BA50FAC89}"/>
          </ac:spMkLst>
        </pc:spChg>
        <pc:picChg chg="add del mod">
          <ac:chgData name="Michael MacCoss" userId="afbd1c96-5255-4d89-b6b4-1a00a15797b0" providerId="ADAL" clId="{BF352B2D-4F82-4F6D-8762-3BDCECDDED93}" dt="2022-05-25T16:53:50.288" v="531" actId="478"/>
          <ac:picMkLst>
            <pc:docMk/>
            <pc:sldMk cId="2993507645" sldId="1993"/>
            <ac:picMk id="2" creationId="{C1714900-5948-0CC0-5862-36932E97A370}"/>
          </ac:picMkLst>
        </pc:picChg>
        <pc:picChg chg="add mod">
          <ac:chgData name="Michael MacCoss" userId="afbd1c96-5255-4d89-b6b4-1a00a15797b0" providerId="ADAL" clId="{BF352B2D-4F82-4F6D-8762-3BDCECDDED93}" dt="2022-05-25T16:58:25.210" v="611" actId="1076"/>
          <ac:picMkLst>
            <pc:docMk/>
            <pc:sldMk cId="2993507645" sldId="1993"/>
            <ac:picMk id="6" creationId="{C19787C1-5A9E-4073-E424-02A203E9B01D}"/>
          </ac:picMkLst>
        </pc:picChg>
        <pc:picChg chg="add mod">
          <ac:chgData name="Michael MacCoss" userId="afbd1c96-5255-4d89-b6b4-1a00a15797b0" providerId="ADAL" clId="{BF352B2D-4F82-4F6D-8762-3BDCECDDED93}" dt="2022-05-25T16:58:09.281" v="608" actId="1076"/>
          <ac:picMkLst>
            <pc:docMk/>
            <pc:sldMk cId="2993507645" sldId="1993"/>
            <ac:picMk id="4098" creationId="{01E8B9B1-022E-08A8-4B21-7769E484998D}"/>
          </ac:picMkLst>
        </pc:picChg>
      </pc:sldChg>
      <pc:sldChg chg="addSp modSp new ord">
        <pc:chgData name="Michael MacCoss" userId="afbd1c96-5255-4d89-b6b4-1a00a15797b0" providerId="ADAL" clId="{BF352B2D-4F82-4F6D-8762-3BDCECDDED93}" dt="2022-05-25T17:02:26.371" v="633"/>
        <pc:sldMkLst>
          <pc:docMk/>
          <pc:sldMk cId="1555351357" sldId="1994"/>
        </pc:sldMkLst>
        <pc:picChg chg="add mod">
          <ac:chgData name="Michael MacCoss" userId="afbd1c96-5255-4d89-b6b4-1a00a15797b0" providerId="ADAL" clId="{BF352B2D-4F82-4F6D-8762-3BDCECDDED93}" dt="2022-05-25T17:00:10.825" v="627" actId="1076"/>
          <ac:picMkLst>
            <pc:docMk/>
            <pc:sldMk cId="1555351357" sldId="1994"/>
            <ac:picMk id="5122" creationId="{6065F192-705C-D888-5EE4-7882D3561B5D}"/>
          </ac:picMkLst>
        </pc:picChg>
      </pc:sldChg>
      <pc:sldChg chg="addSp modSp new">
        <pc:chgData name="Michael MacCoss" userId="afbd1c96-5255-4d89-b6b4-1a00a15797b0" providerId="ADAL" clId="{BF352B2D-4F82-4F6D-8762-3BDCECDDED93}" dt="2022-05-25T17:00:48.546" v="631" actId="1076"/>
        <pc:sldMkLst>
          <pc:docMk/>
          <pc:sldMk cId="485351792" sldId="1995"/>
        </pc:sldMkLst>
        <pc:picChg chg="add mod">
          <ac:chgData name="Michael MacCoss" userId="afbd1c96-5255-4d89-b6b4-1a00a15797b0" providerId="ADAL" clId="{BF352B2D-4F82-4F6D-8762-3BDCECDDED93}" dt="2022-05-25T17:00:48.546" v="631" actId="1076"/>
          <ac:picMkLst>
            <pc:docMk/>
            <pc:sldMk cId="485351792" sldId="1995"/>
            <ac:picMk id="6146" creationId="{FD138ED9-71E3-2B54-0AAC-81F2E217DC14}"/>
          </ac:picMkLst>
        </pc:picChg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19763811" sldId="2085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590462678" sldId="2086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4199112912" sldId="2087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3419539224" sldId="2088"/>
        </pc:sldMkLst>
      </pc:sldChg>
      <pc:sldChg chg="add">
        <pc:chgData name="Michael MacCoss" userId="afbd1c96-5255-4d89-b6b4-1a00a15797b0" providerId="ADAL" clId="{BF352B2D-4F82-4F6D-8762-3BDCECDDED93}" dt="2022-05-25T17:02:38.346" v="634"/>
        <pc:sldMkLst>
          <pc:docMk/>
          <pc:sldMk cId="905890772" sldId="2089"/>
        </pc:sldMkLst>
      </pc:sldChg>
    </pc:docChg>
  </pc:docChgLst>
  <pc:docChgLst>
    <pc:chgData name="Michael MacCoss" userId="afbd1c96-5255-4d89-b6b4-1a00a15797b0" providerId="ADAL" clId="{C30B662B-F937-4B6D-9F70-07633D8C2ECB}"/>
    <pc:docChg chg="custSel modSld">
      <pc:chgData name="Michael MacCoss" userId="afbd1c96-5255-4d89-b6b4-1a00a15797b0" providerId="ADAL" clId="{C30B662B-F937-4B6D-9F70-07633D8C2ECB}" dt="2022-05-25T17:23:37.326" v="254" actId="20577"/>
      <pc:docMkLst>
        <pc:docMk/>
      </pc:docMkLst>
      <pc:sldChg chg="modSp mod">
        <pc:chgData name="Michael MacCoss" userId="afbd1c96-5255-4d89-b6b4-1a00a15797b0" providerId="ADAL" clId="{C30B662B-F937-4B6D-9F70-07633D8C2ECB}" dt="2022-05-25T17:23:37.326" v="254" actId="20577"/>
        <pc:sldMkLst>
          <pc:docMk/>
          <pc:sldMk cId="735433606" sldId="1980"/>
        </pc:sldMkLst>
        <pc:spChg chg="mod">
          <ac:chgData name="Michael MacCoss" userId="afbd1c96-5255-4d89-b6b4-1a00a15797b0" providerId="ADAL" clId="{C30B662B-F937-4B6D-9F70-07633D8C2ECB}" dt="2022-05-25T17:23:37.326" v="254" actId="20577"/>
          <ac:spMkLst>
            <pc:docMk/>
            <pc:sldMk cId="735433606" sldId="1980"/>
            <ac:spMk id="3" creationId="{F618D147-EC81-35DD-03F0-2D158E3B9423}"/>
          </ac:spMkLst>
        </pc:spChg>
      </pc:sldChg>
      <pc:sldChg chg="modSp mod">
        <pc:chgData name="Michael MacCoss" userId="afbd1c96-5255-4d89-b6b4-1a00a15797b0" providerId="ADAL" clId="{C30B662B-F937-4B6D-9F70-07633D8C2ECB}" dt="2022-05-25T17:22:32.505" v="183" actId="20577"/>
        <pc:sldMkLst>
          <pc:docMk/>
          <pc:sldMk cId="2417354854" sldId="1985"/>
        </pc:sldMkLst>
        <pc:spChg chg="mod">
          <ac:chgData name="Michael MacCoss" userId="afbd1c96-5255-4d89-b6b4-1a00a15797b0" providerId="ADAL" clId="{C30B662B-F937-4B6D-9F70-07633D8C2ECB}" dt="2022-05-25T17:22:32.505" v="183" actId="20577"/>
          <ac:spMkLst>
            <pc:docMk/>
            <pc:sldMk cId="2417354854" sldId="1985"/>
            <ac:spMk id="3" creationId="{F0B863FD-2205-0BB5-09DE-6B2AF0B656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807CB-2101-4AAC-9006-5174E8D0AC9E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E993B-1D72-40AA-9869-711C93EFB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8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his figure illustrates the technological progression of MS-based proteomics over time. The journey begins with bulk tissue analysis (left), which provided averaged protein profiles without spatial context, and proceeds to grid-like approaches with higher spatial resolution (right).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20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H&amp;E staining is a common histological technique used to visualize tissue structures by staining different cell components with two dyes: hematoxylin and eosin. Hematoxylin stains the nucleus blue-purple, while eosin stains the cytoplasm and extracellular matrix pink. This allows pathologists to differentiate between various tissue types and identify abnormalities.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3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 1. (A) Transparent EVA thermoplastic film </a:t>
            </a:r>
            <a:r>
              <a:rPr lang="en-US" dirty="0" err="1"/>
              <a:t>isapplied</a:t>
            </a:r>
            <a:r>
              <a:rPr lang="en-US" dirty="0"/>
              <a:t> to the surface of a routine tissue </a:t>
            </a:r>
            <a:r>
              <a:rPr lang="en-US" dirty="0" err="1"/>
              <a:t>sectionmounted</a:t>
            </a:r>
            <a:r>
              <a:rPr lang="en-US" dirty="0"/>
              <a:t> on a glass slide. The tissue-EVA </a:t>
            </a:r>
            <a:r>
              <a:rPr lang="en-US" dirty="0" err="1"/>
              <a:t>filmsandwich</a:t>
            </a:r>
            <a:r>
              <a:rPr lang="en-US" dirty="0"/>
              <a:t> is viewed under a microscope, and </a:t>
            </a:r>
            <a:r>
              <a:rPr lang="en-US" dirty="0" err="1"/>
              <a:t>thecells</a:t>
            </a:r>
            <a:r>
              <a:rPr lang="en-US" dirty="0"/>
              <a:t> of interest are positioned in the center of </a:t>
            </a:r>
            <a:r>
              <a:rPr lang="en-US" dirty="0" err="1"/>
              <a:t>thefield</a:t>
            </a:r>
            <a:r>
              <a:rPr lang="en-US" dirty="0"/>
              <a:t>. (B) A focused laser beam coaxial with </a:t>
            </a:r>
            <a:r>
              <a:rPr lang="en-US" dirty="0" err="1"/>
              <a:t>themicroscope</a:t>
            </a:r>
            <a:r>
              <a:rPr lang="en-US" dirty="0"/>
              <a:t> optics is pulsed to activate the </a:t>
            </a:r>
            <a:r>
              <a:rPr lang="en-US" dirty="0" err="1"/>
              <a:t>film,causing</a:t>
            </a:r>
            <a:r>
              <a:rPr lang="en-US" dirty="0"/>
              <a:t> it to become focally adhesive and fuse </a:t>
            </a:r>
            <a:r>
              <a:rPr lang="en-US" dirty="0" err="1"/>
              <a:t>tothe</a:t>
            </a:r>
            <a:r>
              <a:rPr lang="en-US" dirty="0"/>
              <a:t> selected underlying cells in the tissue section.(C) When the EVA film is removed from the </a:t>
            </a:r>
            <a:r>
              <a:rPr lang="en-US" dirty="0" err="1"/>
              <a:t>tissuesection</a:t>
            </a:r>
            <a:r>
              <a:rPr lang="en-US" dirty="0"/>
              <a:t>, the selected cells remain adherent to </a:t>
            </a:r>
            <a:r>
              <a:rPr lang="en-US" dirty="0" err="1"/>
              <a:t>thefilm</a:t>
            </a:r>
            <a:r>
              <a:rPr lang="en-US" dirty="0"/>
              <a:t> surface. The film is then placed directly </a:t>
            </a:r>
            <a:r>
              <a:rPr lang="en-US" dirty="0" err="1"/>
              <a:t>intothe</a:t>
            </a:r>
            <a:r>
              <a:rPr lang="en-US" dirty="0"/>
              <a:t> DNA, RNA, or enzyme buffer. The cellular ma-</a:t>
            </a:r>
            <a:r>
              <a:rPr lang="en-US" dirty="0" err="1"/>
              <a:t>terial</a:t>
            </a:r>
            <a:r>
              <a:rPr lang="en-US" dirty="0"/>
              <a:t> detaches from the film and is ready for stan-</a:t>
            </a:r>
            <a:r>
              <a:rPr lang="en-US" dirty="0" err="1"/>
              <a:t>dard</a:t>
            </a:r>
            <a:r>
              <a:rPr lang="en-US" dirty="0"/>
              <a:t>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60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DVP sample isolation workflow to profile primary melanoma. </a:t>
            </a:r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b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DVP applied to primary melanoma immunohistochemically stained for the melanocyte marker SOX10 and the melanoma marker CD146. Left panel: stained melanoma tissue on a PEN glass membrane slide. Right panel: pathology-guided annotation of different tissue regions. Scale bar, 1 mm. </a:t>
            </a:r>
            <a:r>
              <a:rPr lang="en-US" b="1" i="0" dirty="0">
                <a:solidFill>
                  <a:srgbClr val="222222"/>
                </a:solidFill>
                <a:effectLst/>
                <a:latin typeface="Harding"/>
              </a:rPr>
              <a:t>c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, Pathologist-guided and ML-based cell classification based on CD146 and SOX10 staining intensity and spatial localization: normal melanocytes, stromal cells, melanoma in situ, CD146-low melanoma, CD146-high melanoma, radial growth melanoma and vertical growth melanoma. Right lower panel: frequency of classes predicted by unsupervised ML (</a:t>
            </a:r>
            <a:r>
              <a:rPr lang="en-US" b="0" i="1" dirty="0">
                <a:solidFill>
                  <a:srgbClr val="222222"/>
                </a:solidFill>
                <a:effectLst/>
                <a:latin typeface="Harding"/>
              </a:rPr>
              <a:t>k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-means clustering).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3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propidium iodide (PI), 7-aminoactinomycin D (7-AAD), and DRAQ7 are used to stain non-viable cells.  Antibodies exhibit nonspecific binding in dead cells. Greater fluorescence due to increased content of accessible free amines allows dead cells to be easily distinguished from live cells.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11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propidium iodide (PI), 7-aminoactinomycin D (7-AAD), and DRAQ7 are used to stain non-viable cells.  Antibodies exhibit nonspecific binding in dead cells. Greater fluorescence due to increased content of accessible free amines allows dead cells to be easily distinguished from live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E993B-1D72-40AA-9869-711C93EFBD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69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62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Exon 4a – PNS-Tau … Tau that circulates in peripheral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1C457-A0CD-4DAB-901B-F613478DF5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A07E-BD69-B601-6C16-F80AEC0EF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9CC0-5DB9-CCB7-7DB7-C8FB300D7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09F98-A710-9871-A72A-CC01E1FC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A718F-28B9-0B09-14F2-50406936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19320-D6E1-A81A-0A58-2CEA98B4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9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36578-9C0F-A026-5243-8B671EB2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E9FD-D89F-1A1A-2616-1B28F9207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5066-6E21-CB01-2907-99106AB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BDF69-CA7B-797C-6675-CC79CF1A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46A8-96E0-5376-FCDD-FA042F3D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7AEB7-11D8-6C60-4970-D15D64BE3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508F5-A8BE-0FFB-8647-911B72E9D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DFBB-D2E9-C5B1-520B-42DB0700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32BD3-5DA0-B939-AB50-7A12B475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904C-5B64-7810-B019-60419D3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20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87882-BC26-44FD-A561-2F1DFEFF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5EA3C-9063-464C-8256-555E2B825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E661-8E42-44E3-9134-FDC65FD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0598F-B1AE-4A12-9647-5E2AEDC3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5CB3-DC05-41FE-8608-F32ECDEA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8E0F-4D79-49B6-9E1C-342AA6A9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71"/>
            <a:ext cx="10515600" cy="4893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05857-183C-4D7C-BF42-4ABA2FA05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59646"/>
            <a:ext cx="9423400" cy="8048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56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CBA-9664-4302-A725-3135C252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6BA3A-6247-4FDE-BEF1-58A2B619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1173-8B74-4FF1-AEF8-F4E3BF4B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F532-6E0F-4519-A964-44D1018B9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4A22B-9DC6-4187-A88A-3914A3597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EE4B6-2FDE-4BB0-B41E-6CCD7A1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2BDA1-4BF2-4F1B-A1C7-4D2A2CEA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23BB-3B39-49A5-A4A0-0C6E557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931A-8ACF-4FD2-8823-4328D0D9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203" y="54463"/>
            <a:ext cx="9390185" cy="10123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D6651-4B76-4A7F-98A2-FDF5EBA18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CB448-FE18-45D0-B2EE-68CED8C29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BA641-BC1D-4B51-B9C3-459A62AE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FDB27-E941-4CD5-B7CF-11C397BE7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0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6071-1E95-4473-AF7D-D9BA02C8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368" y="0"/>
            <a:ext cx="9337431" cy="10654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164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13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95E-C892-420D-B2BB-D2035D0F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9BBE-445A-45A0-B4BB-E5BB8C26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89375-CFE0-470E-8AAA-55DF2C64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45675-DC08-4C0B-8275-9C100A76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28546-7FBC-454C-8B0E-1B374BAB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8E6FE-78B4-4153-9619-2B6C3C27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98A7-AB83-D184-DC3A-909723CB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4693-C753-7AC3-4F91-623DC472E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2F668-8712-3021-6736-A208F69A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A3430-C093-2B99-60C9-2989ACBD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85E8B-B60A-669C-9869-DD8971CC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8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EDE2-A75B-4CCB-B5D9-181CC74CD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5ABEF-9190-4CA2-8D91-81459C59B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CB0DC-89CF-4CE2-BEA7-B260738A8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21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05-E4C4-4D94-9314-3237B1BD9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22F13-50FE-4213-9716-B401665F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05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98AC0-0E42-4C5F-A091-8D19A40ED4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C8621-31B3-4DC6-9B9A-15253FE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C3B5A-B6FB-44BC-923A-EBECDB61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4DADC-828E-41FE-9D37-FDA092BB2D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775D4-CF08-46B9-8002-B9243C67C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9EF4B-96CE-417A-A9CA-EC8BDD56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32E520-2D2E-45D9-A390-ACF38E8B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643"/>
            <a:ext cx="12192000" cy="99524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2C10D-17A6-104A-B799-05A642F034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ook Antiqua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ook Antiqu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01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F27E-FC60-A21A-34C2-39DBEC71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81747-4329-D67A-CE99-1F70FBFBA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26C7-7059-1F5E-A1C5-0D62DB55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C3E79-4E7C-8DDB-1CE7-8DAB27B5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8872F-F1FC-E731-4B2A-9DB2C4E0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E808E-7F62-46C0-399A-7CEEC1B0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EA0D-326E-8694-F89D-BFA30E450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622EB-245C-551F-BC02-F67F4F022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7DB33-D601-1352-CB3C-72262582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ED1C-ECA0-167B-C40D-DC9F2911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07F93-BF03-BAAC-2591-1173BC2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38F2-C9CE-A3CE-D591-77975BA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E47CC-E771-E09F-7962-5CA36E6BC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2C7D7-1409-8ED3-7A40-FB13EEB89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B062A-0773-A2F4-79A3-9350B8138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6F8B1-7AAC-D007-0F75-7E942C5A0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01FBA-547D-65ED-E16F-2F7F7184F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5C6-3C33-7C1A-ED01-1F2F54E1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602FF-8C7E-9FBF-6E13-1FE09396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0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CD1B-C373-D368-5807-E8CF2DE8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5E2B1-07CE-7C57-66C6-9029E774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ABA7A1-596C-9D04-0E22-1292BFC8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6846-2DBF-B7D1-7BAB-64F9D271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67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2C7B6-D360-37BF-134E-92F74B3C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3BD0-AE04-8942-C79E-FDBF785AA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4BC0-89C9-33D8-8CA6-A6D3CFC8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54E7-2708-0CA2-E206-0CF1C9EB7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A5AE-17C8-0B42-2A96-85C6BAF93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15B14-4B85-4AB6-B5A1-F21BA713B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49C9-FB95-4E53-730B-5FAA19B6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717B-0324-B7FC-D2AC-4E43922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2220C-D8A0-8C14-BC40-1CF6652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13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0EFF-C55D-2CCD-B98B-52CDAA5A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50F4-9BD8-1289-031B-1E64B74E6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AC475-4307-79E8-67CD-5C775FF43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F4C93-DC73-25DA-69DB-28644AD6D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B2A8F-0953-086A-F1C2-95897679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AC0D3-0E60-6051-C155-33DEA821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6DB88B-0D14-02D5-301B-0376E69F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81A9-61E7-D683-FCDE-95EBCA731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2412-0980-3CDD-E272-0D9C959C7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95734-5BD5-402B-B16B-0E373D19557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20EE2-5FB8-FEE9-DAA6-09B519611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04FE-C460-9653-A42C-682B31615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87879-353E-487E-A81E-C46F6048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8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6772E-6F30-4B79-BA5D-47485A0DD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3330"/>
            <a:ext cx="10515600" cy="478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A7FB2D-20CA-49C2-B502-36B1EB87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18256"/>
            <a:ext cx="9423400" cy="1047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215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QXPJ7eeesQ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2048F6-7D49-5179-87BD-4558FCB4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and Spatial Proteomics</a:t>
            </a:r>
          </a:p>
        </p:txBody>
      </p:sp>
    </p:spTree>
    <p:extLst>
      <p:ext uri="{BB962C8B-B14F-4D97-AF65-F5344CB8AC3E}">
        <p14:creationId xmlns:p14="http://schemas.microsoft.com/office/powerpoint/2010/main" val="81260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A221-15A7-6A5E-0C79-DCFC76DA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51" y="0"/>
            <a:ext cx="11182815" cy="987889"/>
          </a:xfrm>
        </p:spPr>
        <p:txBody>
          <a:bodyPr/>
          <a:lstStyle/>
          <a:p>
            <a:r>
              <a:rPr lang="en-US" dirty="0"/>
              <a:t>What sort of information can we get out of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08347-E998-AFC5-2146-92EE238E7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065" y="892098"/>
            <a:ext cx="6028699" cy="5757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79278-D7B5-51E1-B64C-05FA3B8D9A9A}"/>
              </a:ext>
            </a:extLst>
          </p:cNvPr>
          <p:cNvSpPr txBox="1"/>
          <p:nvPr/>
        </p:nvSpPr>
        <p:spPr>
          <a:xfrm>
            <a:off x="8103220" y="5568175"/>
            <a:ext cx="3927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Bussi, Y., Keren, L. Multiplexed image analysis: what have we achieved and where are we headed?.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Methods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2212–2215 (2024).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35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B17E-9C44-0774-31A2-28651B57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29" y="30038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Problems with spatial and single cell proteomics?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D147-EC81-35DD-03F0-2D158E3B9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28" y="2042541"/>
            <a:ext cx="5696072" cy="41100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amplify proteins. </a:t>
            </a:r>
          </a:p>
          <a:p>
            <a:r>
              <a:rPr lang="en-US" dirty="0"/>
              <a:t>As you increase the spatial resolution you decrease the amount of protein.</a:t>
            </a:r>
          </a:p>
          <a:p>
            <a:r>
              <a:rPr lang="en-US" dirty="0"/>
              <a:t>Increased spatial </a:t>
            </a:r>
            <a:r>
              <a:rPr lang="en-US"/>
              <a:t>resolution requires more runs</a:t>
            </a:r>
            <a:endParaRPr lang="en-US" dirty="0"/>
          </a:p>
          <a:p>
            <a:r>
              <a:rPr lang="en-US" dirty="0"/>
              <a:t>Proteins are sticky … you lose a portion of protein to every surface they touch.</a:t>
            </a:r>
          </a:p>
          <a:p>
            <a:r>
              <a:rPr lang="en-US" dirty="0"/>
              <a:t>Proteomics experiments are slow.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B9DC9-FF61-8A2F-0BCC-693E9F8F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16" y="1625949"/>
            <a:ext cx="3418313" cy="4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44851-AC9B-897A-6664-2D0CDA648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5717"/>
          </a:xfrm>
        </p:spPr>
        <p:txBody>
          <a:bodyPr/>
          <a:lstStyle/>
          <a:p>
            <a:r>
              <a:rPr lang="en-US" dirty="0"/>
              <a:t>Laser Capture Microdissection circa 1996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54A01-9DC2-748B-B75B-368CB195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16" y="959006"/>
            <a:ext cx="5338347" cy="2803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6052F-1E5E-D1DC-39C6-3B9DBA3A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45" y="1190312"/>
            <a:ext cx="4115374" cy="4477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57C02-C3BC-C753-3A62-398A08014C0A}"/>
              </a:ext>
            </a:extLst>
          </p:cNvPr>
          <p:cNvSpPr txBox="1"/>
          <p:nvPr/>
        </p:nvSpPr>
        <p:spPr>
          <a:xfrm>
            <a:off x="2344406" y="3762809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Science 1996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B0805E-C004-61A5-21D0-9921A6A9885B}"/>
              </a:ext>
            </a:extLst>
          </p:cNvPr>
          <p:cNvSpPr txBox="1"/>
          <p:nvPr/>
        </p:nvSpPr>
        <p:spPr>
          <a:xfrm>
            <a:off x="282498" y="4445620"/>
            <a:ext cx="5672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Transparent film (ethylene vinyl acetate polymer) applied to tissue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CO2 laser to activate the film above cells of interest. Basically used IR laser to melt the plastic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the focal adhesion of the cells to the polymer.</a:t>
            </a:r>
          </a:p>
        </p:txBody>
      </p:sp>
    </p:spTree>
    <p:extLst>
      <p:ext uri="{BB962C8B-B14F-4D97-AF65-F5344CB8AC3E}">
        <p14:creationId xmlns:p14="http://schemas.microsoft.com/office/powerpoint/2010/main" val="326618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F3E9-2BE0-9EFD-908F-3FBAD569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4137"/>
          </a:xfrm>
        </p:spPr>
        <p:txBody>
          <a:bodyPr/>
          <a:lstStyle/>
          <a:p>
            <a:r>
              <a:rPr lang="en-US" dirty="0"/>
              <a:t>Laser Capture Microdissection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89718-E0D2-4910-00B9-1D0CDEBB80EF}"/>
              </a:ext>
            </a:extLst>
          </p:cNvPr>
          <p:cNvSpPr txBox="1"/>
          <p:nvPr/>
        </p:nvSpPr>
        <p:spPr>
          <a:xfrm>
            <a:off x="431180" y="1509132"/>
            <a:ext cx="28398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using UV lasers to cut around cells of interest.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gravity-assisted collection where cut samples fall into collection tubes.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cutting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 recognition for identifying cells/regions of interest.</a:t>
            </a:r>
          </a:p>
        </p:txBody>
      </p:sp>
    </p:spTree>
    <p:extLst>
      <p:ext uri="{BB962C8B-B14F-4D97-AF65-F5344CB8AC3E}">
        <p14:creationId xmlns:p14="http://schemas.microsoft.com/office/powerpoint/2010/main" val="148764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C526F-B9D3-2E32-30FD-9389EF8B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16" y="502919"/>
            <a:ext cx="6949767" cy="585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C8182-7012-A708-CE66-BB413EAD199C}"/>
              </a:ext>
            </a:extLst>
          </p:cNvPr>
          <p:cNvSpPr txBox="1"/>
          <p:nvPr/>
        </p:nvSpPr>
        <p:spPr>
          <a:xfrm>
            <a:off x="7546848" y="6488668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Piehowski</a:t>
            </a:r>
            <a:r>
              <a:rPr lang="en-US" dirty="0"/>
              <a:t> et al Nature Communications 2020</a:t>
            </a:r>
          </a:p>
        </p:txBody>
      </p:sp>
    </p:spTree>
    <p:extLst>
      <p:ext uri="{BB962C8B-B14F-4D97-AF65-F5344CB8AC3E}">
        <p14:creationId xmlns:p14="http://schemas.microsoft.com/office/powerpoint/2010/main" val="135434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4AF986AE-D445-E92F-38EC-4D28BA4DF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653" y="424860"/>
            <a:ext cx="6807820" cy="54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16FEF1-6574-F45D-5B99-551B6C1984F8}"/>
              </a:ext>
            </a:extLst>
          </p:cNvPr>
          <p:cNvSpPr txBox="1"/>
          <p:nvPr/>
        </p:nvSpPr>
        <p:spPr>
          <a:xfrm>
            <a:off x="8612304" y="6488668"/>
            <a:ext cx="319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Emmert-Buck et al Science 1996</a:t>
            </a:r>
          </a:p>
        </p:txBody>
      </p:sp>
    </p:spTree>
    <p:extLst>
      <p:ext uri="{BB962C8B-B14F-4D97-AF65-F5344CB8AC3E}">
        <p14:creationId xmlns:p14="http://schemas.microsoft.com/office/powerpoint/2010/main" val="27503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9CE4E-0CFB-0976-FAD8-CF4A4767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86" y="237285"/>
            <a:ext cx="11364911" cy="54395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B6D29-AB15-9CF2-4BF5-55452DA179F3}"/>
              </a:ext>
            </a:extLst>
          </p:cNvPr>
          <p:cNvSpPr txBox="1"/>
          <p:nvPr/>
        </p:nvSpPr>
        <p:spPr>
          <a:xfrm>
            <a:off x="8656320" y="6436049"/>
            <a:ext cx="319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Mund</a:t>
            </a:r>
            <a:r>
              <a:rPr lang="en-US" dirty="0"/>
              <a:t> et al Nature Biotech 2022</a:t>
            </a:r>
          </a:p>
        </p:txBody>
      </p:sp>
    </p:spTree>
    <p:extLst>
      <p:ext uri="{BB962C8B-B14F-4D97-AF65-F5344CB8AC3E}">
        <p14:creationId xmlns:p14="http://schemas.microsoft.com/office/powerpoint/2010/main" val="351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0420-DA29-4A8D-0922-29FAD0DE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863FD-2205-0BB5-09DE-6B2AF0B65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 million protein molecules per 1 µm</a:t>
            </a:r>
            <a:r>
              <a:rPr lang="en-US" sz="3600" baseline="30000" dirty="0"/>
              <a:t>3</a:t>
            </a:r>
          </a:p>
          <a:p>
            <a:pPr lvl="1"/>
            <a:r>
              <a:rPr lang="en-US" sz="3200" dirty="0"/>
              <a:t>yeast 30 µm</a:t>
            </a:r>
            <a:r>
              <a:rPr lang="en-US" sz="3200" baseline="30000" dirty="0"/>
              <a:t>3 </a:t>
            </a:r>
            <a:r>
              <a:rPr lang="en-US" sz="3200" dirty="0"/>
              <a:t>= 100 million molecules</a:t>
            </a:r>
          </a:p>
          <a:p>
            <a:pPr lvl="1"/>
            <a:r>
              <a:rPr lang="en-US" sz="3200" dirty="0"/>
              <a:t>HeLa 3000 µm</a:t>
            </a:r>
            <a:r>
              <a:rPr lang="en-US" sz="3200" baseline="30000" dirty="0"/>
              <a:t>3 </a:t>
            </a:r>
            <a:r>
              <a:rPr lang="en-US" sz="3200" dirty="0"/>
              <a:t>(~15 µm diameter) = 10 billion molecules … approx. 200 picograms</a:t>
            </a:r>
          </a:p>
          <a:p>
            <a:r>
              <a:rPr lang="en-US" sz="3600" dirty="0"/>
              <a:t>Many people focus on ~10-100 cell regions (2-20 ng)</a:t>
            </a:r>
          </a:p>
          <a:p>
            <a:endParaRPr lang="en-US" sz="3600" dirty="0"/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1735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80F6-F3E8-43BD-94D5-E59DC8D2D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36" y="0"/>
            <a:ext cx="9337431" cy="1065467"/>
          </a:xfrm>
        </p:spPr>
        <p:txBody>
          <a:bodyPr/>
          <a:lstStyle/>
          <a:p>
            <a:r>
              <a:rPr lang="en-US" dirty="0"/>
              <a:t>Review: Tandem Mass Tags (TMT)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93DBD-2308-5E0D-7A09-F0BA1C33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4038600"/>
            <a:ext cx="4286607" cy="2659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4B554-63C7-BA76-C7F1-900C8FD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4" y="1504739"/>
            <a:ext cx="585442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7A7-3607-FEC1-FAC9-A5B160BC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772047"/>
            <a:ext cx="4175664" cy="30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 - SCoPE2">
            <a:extLst>
              <a:ext uri="{FF2B5EF4-FFF2-40B4-BE49-F238E27FC236}">
                <a16:creationId xmlns:a16="http://schemas.microsoft.com/office/drawing/2014/main" id="{7283863B-0685-1DA5-1B1B-6951CB281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9088"/>
            <a:ext cx="12192000" cy="36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836EB2-5256-4A25-EAC6-204E2B1D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" y="1676560"/>
            <a:ext cx="11587658" cy="31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8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E8B9B1-022E-08A8-4B21-7769E484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79" y="1160205"/>
            <a:ext cx="5466491" cy="52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236131-F9FD-F7C0-D786-406A8B08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9" y="0"/>
            <a:ext cx="10921181" cy="1325563"/>
          </a:xfrm>
        </p:spPr>
        <p:txBody>
          <a:bodyPr/>
          <a:lstStyle/>
          <a:p>
            <a:r>
              <a:rPr lang="en-US" dirty="0"/>
              <a:t>Struggle with Missing Values Between Batches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12DC7-1A4B-D168-CCBE-F2BA540F63C5}"/>
              </a:ext>
            </a:extLst>
          </p:cNvPr>
          <p:cNvSpPr txBox="1"/>
          <p:nvPr/>
        </p:nvSpPr>
        <p:spPr>
          <a:xfrm>
            <a:off x="1081548" y="6488668"/>
            <a:ext cx="23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Brenes</a:t>
            </a:r>
            <a:r>
              <a:rPr lang="en-US" dirty="0"/>
              <a:t> et al MCP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787C1-5A9E-4073-E424-02A203E9B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50"/>
          <a:stretch/>
        </p:blipFill>
        <p:spPr bwMode="auto">
          <a:xfrm>
            <a:off x="6811224" y="2035153"/>
            <a:ext cx="4967821" cy="3295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ECA606-342B-41EB-F5FF-D56BA50FAC89}"/>
              </a:ext>
            </a:extLst>
          </p:cNvPr>
          <p:cNvSpPr txBox="1"/>
          <p:nvPr/>
        </p:nvSpPr>
        <p:spPr>
          <a:xfrm>
            <a:off x="9796579" y="548640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CPTAC Data</a:t>
            </a:r>
          </a:p>
        </p:txBody>
      </p:sp>
    </p:spTree>
    <p:extLst>
      <p:ext uri="{BB962C8B-B14F-4D97-AF65-F5344CB8AC3E}">
        <p14:creationId xmlns:p14="http://schemas.microsoft.com/office/powerpoint/2010/main" val="299350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2DF-8CAF-EC22-F326-C26D4B4D7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930"/>
            <a:ext cx="10515600" cy="1084533"/>
          </a:xfrm>
        </p:spPr>
        <p:txBody>
          <a:bodyPr>
            <a:normAutofit/>
          </a:bodyPr>
          <a:lstStyle/>
          <a:p>
            <a:r>
              <a:rPr lang="en-US" sz="4800" dirty="0"/>
              <a:t>Flow Cytometry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D187-68D1-3056-5D6D-63BC1C45D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473"/>
            <a:ext cx="10515600" cy="498087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en-US" sz="4000" dirty="0"/>
              <a:t>Technology that measures properties of single cells</a:t>
            </a:r>
          </a:p>
          <a:p>
            <a:pPr>
              <a:spcAft>
                <a:spcPts val="1800"/>
              </a:spcAft>
            </a:pPr>
            <a:r>
              <a:rPr lang="en-US" altLang="en-US" sz="4000" dirty="0"/>
              <a:t>Measures fluorescence, light scatter, and other properties of cells and particles</a:t>
            </a:r>
          </a:p>
          <a:p>
            <a:pPr>
              <a:spcAft>
                <a:spcPts val="1800"/>
              </a:spcAft>
            </a:pPr>
            <a:r>
              <a:rPr lang="en-US" altLang="en-US" sz="4000" dirty="0"/>
              <a:t>Can provide correlated data that links different population profiles</a:t>
            </a:r>
          </a:p>
          <a:p>
            <a:pPr>
              <a:spcAft>
                <a:spcPts val="1800"/>
              </a:spcAft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48018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47B3-72D6-4EE4-D263-05F90692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Flow Cytometry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FECC-62E4-3EA8-3FD7-F8696E7BA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>
                <a:solidFill>
                  <a:srgbClr val="FF3300"/>
                </a:solidFill>
              </a:rPr>
              <a:t>Enumerate </a:t>
            </a:r>
            <a:r>
              <a:rPr lang="en-US" altLang="en-US" sz="2800" dirty="0"/>
              <a:t>particles in suspension</a:t>
            </a:r>
          </a:p>
          <a:p>
            <a:r>
              <a:rPr lang="en-US" altLang="en-US" sz="2800" dirty="0"/>
              <a:t>Determine “</a:t>
            </a:r>
            <a:r>
              <a:rPr lang="en-US" altLang="en-US" sz="2800" dirty="0">
                <a:solidFill>
                  <a:srgbClr val="FF3300"/>
                </a:solidFill>
              </a:rPr>
              <a:t>biologicals</a:t>
            </a:r>
            <a:r>
              <a:rPr lang="en-US" altLang="en-US" sz="2800" dirty="0"/>
              <a:t>” from “</a:t>
            </a:r>
            <a:r>
              <a:rPr lang="en-US" altLang="en-US" sz="2800" dirty="0">
                <a:solidFill>
                  <a:srgbClr val="FF3300"/>
                </a:solidFill>
              </a:rPr>
              <a:t>non-biologicals</a:t>
            </a:r>
            <a:r>
              <a:rPr lang="en-US" altLang="en-US" sz="2800" dirty="0"/>
              <a:t>”</a:t>
            </a:r>
          </a:p>
          <a:p>
            <a:r>
              <a:rPr lang="en-US" altLang="en-US" sz="2800" dirty="0"/>
              <a:t>Separate “</a:t>
            </a:r>
            <a:r>
              <a:rPr lang="en-US" altLang="en-US" sz="2800" dirty="0">
                <a:solidFill>
                  <a:srgbClr val="FF3300"/>
                </a:solidFill>
              </a:rPr>
              <a:t>live</a:t>
            </a:r>
            <a:r>
              <a:rPr lang="en-US" altLang="en-US" sz="2800" dirty="0"/>
              <a:t>” from “</a:t>
            </a:r>
            <a:r>
              <a:rPr lang="en-US" altLang="en-US" sz="2800" dirty="0">
                <a:solidFill>
                  <a:srgbClr val="FF3300"/>
                </a:solidFill>
              </a:rPr>
              <a:t>dead</a:t>
            </a:r>
            <a:r>
              <a:rPr lang="en-US" altLang="en-US" sz="2800" dirty="0"/>
              <a:t>” particles</a:t>
            </a:r>
          </a:p>
          <a:p>
            <a:r>
              <a:rPr lang="en-US" altLang="en-US" sz="2800" dirty="0"/>
              <a:t>Evaluate 10</a:t>
            </a:r>
            <a:r>
              <a:rPr lang="en-US" altLang="en-US" sz="2800" baseline="30000" dirty="0"/>
              <a:t>5</a:t>
            </a:r>
            <a:r>
              <a:rPr lang="en-US" altLang="en-US" sz="2800" dirty="0"/>
              <a:t> to 5x10</a:t>
            </a:r>
            <a:r>
              <a:rPr lang="en-US" altLang="en-US" sz="2800" baseline="30000" dirty="0"/>
              <a:t>6</a:t>
            </a:r>
            <a:r>
              <a:rPr lang="en-US" altLang="en-US" sz="2800" dirty="0"/>
              <a:t> particles in less than 1 min</a:t>
            </a:r>
          </a:p>
          <a:p>
            <a:r>
              <a:rPr lang="en-US" altLang="en-US" sz="2800" dirty="0"/>
              <a:t>Measure particle-scatter as well as </a:t>
            </a:r>
            <a:r>
              <a:rPr lang="en-US" altLang="en-US" sz="2800" dirty="0">
                <a:solidFill>
                  <a:srgbClr val="FF3300"/>
                </a:solidFill>
              </a:rPr>
              <a:t>innate fluorescence</a:t>
            </a:r>
            <a:r>
              <a:rPr lang="en-US" altLang="en-US" sz="2800" dirty="0"/>
              <a:t> or 2</a:t>
            </a:r>
            <a:r>
              <a:rPr lang="en-US" altLang="en-US" sz="2800" baseline="30000" dirty="0"/>
              <a:t>o</a:t>
            </a:r>
            <a:r>
              <a:rPr lang="en-US" altLang="en-US" sz="2800" dirty="0"/>
              <a:t> fluorescence</a:t>
            </a:r>
          </a:p>
          <a:p>
            <a:r>
              <a:rPr lang="en-US" altLang="en-US" sz="2800" dirty="0">
                <a:solidFill>
                  <a:srgbClr val="FF3300"/>
                </a:solidFill>
              </a:rPr>
              <a:t>Sort</a:t>
            </a:r>
            <a:r>
              <a:rPr lang="en-US" altLang="en-US" sz="2800" dirty="0"/>
              <a:t> single particles for subsequent analysis</a:t>
            </a:r>
          </a:p>
        </p:txBody>
      </p:sp>
    </p:spTree>
    <p:extLst>
      <p:ext uri="{BB962C8B-B14F-4D97-AF65-F5344CB8AC3E}">
        <p14:creationId xmlns:p14="http://schemas.microsoft.com/office/powerpoint/2010/main" val="1077567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58F8B76-54D4-F961-2E95-D0984AD8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© 2002 J.Paul Robinson, Purdue University BMS 631- Flow Cytometry lecture002.ppt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6C4B3A-FD35-5A45-1DD8-456DD197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Page </a:t>
            </a:r>
            <a:fld id="{86F9578B-0C9F-45E2-9EBD-C2C5A6508AA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E48155A-ABA9-F29D-C44F-E9BEA0E9C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3837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/>
              <a:t>Fundamentals of a Flow Cytometer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5A1DC41A-BAF4-5FC4-93CF-2FE09A8BE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92164" name="Picture 4">
            <a:extLst>
              <a:ext uri="{FF2B5EF4-FFF2-40B4-BE49-F238E27FC236}">
                <a16:creationId xmlns:a16="http://schemas.microsoft.com/office/drawing/2014/main" id="{6E547D1F-AE40-2CF8-E2AC-A2138B57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288" y="981307"/>
            <a:ext cx="6963935" cy="565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32A5-B6C7-B543-C65D-32A7B617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37E8C-11CB-EE3B-6CCC-8340F94D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2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F27C-4A1E-A629-5426-20F44B49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F9B84-9772-CC01-8B08-58A7C3D5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0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Flow Cytometry Animation">
            <a:hlinkClick r:id="" action="ppaction://media"/>
            <a:extLst>
              <a:ext uri="{FF2B5EF4-FFF2-40B4-BE49-F238E27FC236}">
                <a16:creationId xmlns:a16="http://schemas.microsoft.com/office/drawing/2014/main" id="{B9684301-C540-3381-D830-2FECC8B959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71675" y="1737217"/>
            <a:ext cx="8753475" cy="494571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BD65C7-8E31-A71E-4D8D-4AB06BB2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069"/>
            <a:ext cx="10515600" cy="1325563"/>
          </a:xfrm>
        </p:spPr>
        <p:txBody>
          <a:bodyPr/>
          <a:lstStyle/>
          <a:p>
            <a:r>
              <a:rPr lang="en-US" dirty="0"/>
              <a:t>Flow Cytometry</a:t>
            </a:r>
          </a:p>
        </p:txBody>
      </p:sp>
    </p:spTree>
    <p:extLst>
      <p:ext uri="{BB962C8B-B14F-4D97-AF65-F5344CB8AC3E}">
        <p14:creationId xmlns:p14="http://schemas.microsoft.com/office/powerpoint/2010/main" val="398452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4D07-DE69-4229-5C4F-506F2A93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Staining for cell viability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FDBCE-779A-994F-DD5A-77860AA2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94" y="1690688"/>
            <a:ext cx="8472412" cy="45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ss Cytometry: An Evolution in ICP-MS Enabling Novel Insights in  Single-Cell Biology">
            <a:extLst>
              <a:ext uri="{FF2B5EF4-FFF2-40B4-BE49-F238E27FC236}">
                <a16:creationId xmlns:a16="http://schemas.microsoft.com/office/drawing/2014/main" id="{78B72D9E-66D2-D092-BA9D-CBC19B427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952625"/>
            <a:ext cx="11372850" cy="36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479C-012E-CE77-20B3-7953A316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 with Heavy Metals</a:t>
            </a:r>
          </a:p>
        </p:txBody>
      </p:sp>
    </p:spTree>
    <p:extLst>
      <p:ext uri="{BB962C8B-B14F-4D97-AF65-F5344CB8AC3E}">
        <p14:creationId xmlns:p14="http://schemas.microsoft.com/office/powerpoint/2010/main" val="3029302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06B-4CD5-58D0-6288-5FD0692D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21"/>
            <a:ext cx="10515600" cy="1325563"/>
          </a:xfrm>
        </p:spPr>
        <p:txBody>
          <a:bodyPr/>
          <a:lstStyle/>
          <a:p>
            <a:r>
              <a:rPr lang="en-US" dirty="0"/>
              <a:t>Mass Cytometry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E573D5-392F-EE0B-B003-9BD67061C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32" y="1499784"/>
            <a:ext cx="8892168" cy="52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8C7B-5566-F249-E37D-C6905F0C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193"/>
            <a:ext cx="11582400" cy="1325563"/>
          </a:xfrm>
        </p:spPr>
        <p:txBody>
          <a:bodyPr/>
          <a:lstStyle/>
          <a:p>
            <a:r>
              <a:rPr lang="en-US" dirty="0"/>
              <a:t>Why Spatial Organization of Proteins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16A57-5E0A-2D20-770D-B6AAF56F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00756"/>
            <a:ext cx="11582399" cy="435133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1. Post-Transcriptional Regulation Creates Discrepancies</a:t>
            </a:r>
          </a:p>
          <a:p>
            <a:pPr>
              <a:buNone/>
            </a:pPr>
            <a:r>
              <a:rPr lang="en-US" dirty="0"/>
              <a:t>Proteins and their corresponding mRNAs often show different spatial distribution patterns. This occurs because: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Translation Timing and Location</a:t>
            </a:r>
            <a:r>
              <a:rPr lang="en-US" dirty="0"/>
              <a:t>: Protein synthesis doesn't always occur at the same location as the mRNA. Some mRNAs are transported to specific subcellular locations before translation occurs.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Protein Trafficking</a:t>
            </a:r>
            <a:r>
              <a:rPr lang="en-US" dirty="0"/>
              <a:t>: After synthesis, proteins can be transported to different cellular compartments through various targeting mechanisms, creating distribution patterns that don't match their mRNA origins.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Protein Stability</a:t>
            </a:r>
            <a:r>
              <a:rPr lang="en-US" dirty="0"/>
              <a:t>: Proteins generally have much longer half-lives than mRNA, leading to temporal and spatial discrepancies between mRNA presence and protein abundance.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9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It Works | MIBI Multiplexed Ion Beam Imaging Technology | Ionpath">
            <a:extLst>
              <a:ext uri="{FF2B5EF4-FFF2-40B4-BE49-F238E27FC236}">
                <a16:creationId xmlns:a16="http://schemas.microsoft.com/office/drawing/2014/main" id="{C97EEC78-8DC7-2FAD-6599-227A5FA36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0" y="1905349"/>
            <a:ext cx="11582400" cy="33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839B3-3DC6-78F7-0B64-0F74BED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Multiplexed Ion Beam Imaging</a:t>
            </a:r>
          </a:p>
        </p:txBody>
      </p:sp>
    </p:spTree>
    <p:extLst>
      <p:ext uri="{BB962C8B-B14F-4D97-AF65-F5344CB8AC3E}">
        <p14:creationId xmlns:p14="http://schemas.microsoft.com/office/powerpoint/2010/main" val="3155764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0BC2-7EEA-B6CC-7F3F-BD73CCC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3719C-6470-8F9E-4E5A-AF1FC40F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58" y="784393"/>
            <a:ext cx="4753204" cy="5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5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0BAB-1894-880F-7648-9AD40E0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1C507-6868-721C-85CF-B92EF0AE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4770"/>
            <a:ext cx="5065287" cy="41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8B6976-4AB1-F881-B6D3-9CFE0219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91" y="2129098"/>
            <a:ext cx="4660941" cy="3730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FC4C3C-2019-4AD7-991C-883C1507FE6D}"/>
              </a:ext>
            </a:extLst>
          </p:cNvPr>
          <p:cNvSpPr/>
          <p:nvPr/>
        </p:nvSpPr>
        <p:spPr>
          <a:xfrm>
            <a:off x="2004159" y="2404402"/>
            <a:ext cx="2213880" cy="4844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89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633D-4875-89CF-AA87-0825A0C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2BEA2F-A63E-D5E0-6DE9-A0F3F593EECD}"/>
              </a:ext>
            </a:extLst>
          </p:cNvPr>
          <p:cNvGrpSpPr/>
          <p:nvPr/>
        </p:nvGrpSpPr>
        <p:grpSpPr>
          <a:xfrm>
            <a:off x="1160206" y="561353"/>
            <a:ext cx="9645445" cy="5931522"/>
            <a:chOff x="1160206" y="561353"/>
            <a:chExt cx="9645445" cy="59315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E5F710-3330-A05D-DC48-B403A09D9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348" y="561353"/>
              <a:ext cx="9419303" cy="59315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F90D6F-B54C-681A-45AD-1B1D85EB6F83}"/>
                </a:ext>
              </a:extLst>
            </p:cNvPr>
            <p:cNvSpPr/>
            <p:nvPr/>
          </p:nvSpPr>
          <p:spPr>
            <a:xfrm>
              <a:off x="1160206" y="4689987"/>
              <a:ext cx="865239" cy="16223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569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9C00-AAE4-10AF-B89E-9A24F42D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62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D138ED9-71E3-2B54-0AAC-81F2E217D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03" y="383458"/>
            <a:ext cx="9679890" cy="623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35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4D037-E023-CE2C-EA03-22E0B179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065F192-705C-D888-5EE4-7882D3561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90" y="431288"/>
            <a:ext cx="9823419" cy="60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51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17459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5506608" y="944712"/>
            <a:ext cx="3016004" cy="362728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3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188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a., Cell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65B29B-969B-4DB8-8C68-9724C1F90E50}"/>
              </a:ext>
            </a:extLst>
          </p:cNvPr>
          <p:cNvSpPr/>
          <p:nvPr/>
        </p:nvSpPr>
        <p:spPr>
          <a:xfrm>
            <a:off x="971104" y="5254405"/>
            <a:ext cx="11220896" cy="1640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A957-0D5B-47A0-ACD2-FE471A9554E5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9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BB2E2-ACAA-7CCE-FB04-0F4423889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140F-0167-A8A0-0464-14D12337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193"/>
            <a:ext cx="11582400" cy="1325563"/>
          </a:xfrm>
        </p:spPr>
        <p:txBody>
          <a:bodyPr/>
          <a:lstStyle/>
          <a:p>
            <a:r>
              <a:rPr lang="en-US" dirty="0"/>
              <a:t>Why Spatial Organization of Proteins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18EF1-9DB0-CE1D-2C3F-83ADAD0CF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00756"/>
            <a:ext cx="11582399" cy="43513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2. Post-Translational Modifications Change Function</a:t>
            </a:r>
          </a:p>
          <a:p>
            <a:pPr>
              <a:buNone/>
            </a:pPr>
            <a:r>
              <a:rPr lang="en-US" dirty="0"/>
              <a:t>A particularly critical reason to study protein spatial organization is that the same protein can exist in multiple forms with different functions: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Modifications</a:t>
            </a:r>
            <a:r>
              <a:rPr lang="en-US" dirty="0"/>
              <a:t>: Proteins undergo numerous post-translational modifications (phosphorylation, glycosylation, ubiquitination, etc.) that aren't visible at the mRNA level.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Compartment-Specific Modifications</a:t>
            </a:r>
            <a:r>
              <a:rPr lang="en-US" dirty="0"/>
              <a:t>: These modifications often occur in specific cellular compartments, creating functionally distinct protein populations that can't be detected through mRNA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Functional States</a:t>
            </a:r>
            <a:r>
              <a:rPr lang="en-US" dirty="0"/>
              <a:t>: The active or inactive state of a protein is frequently determined by its spatial location in combination with these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73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A33C43-04E4-4E66-9006-6293B8CA3126}"/>
              </a:ext>
            </a:extLst>
          </p:cNvPr>
          <p:cNvSpPr/>
          <p:nvPr/>
        </p:nvSpPr>
        <p:spPr>
          <a:xfrm>
            <a:off x="4171188" y="914400"/>
            <a:ext cx="1380995" cy="3627288"/>
          </a:xfrm>
          <a:prstGeom prst="rect">
            <a:avLst/>
          </a:prstGeom>
          <a:noFill/>
          <a:ln w="28575">
            <a:solidFill>
              <a:srgbClr val="DC38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62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0E8592-3610-4A9C-B550-D676779B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3" y="872321"/>
            <a:ext cx="10551622" cy="59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7BECB-C83F-4663-AD9E-238D6E3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Tau has peptide abundance profiles that differ by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0A59D-C858-4CB0-B1FE-1CFD32E30B02}"/>
              </a:ext>
            </a:extLst>
          </p:cNvPr>
          <p:cNvSpPr txBox="1"/>
          <p:nvPr/>
        </p:nvSpPr>
        <p:spPr>
          <a:xfrm>
            <a:off x="9512595" y="6506201"/>
            <a:ext cx="22509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Adapted </a:t>
            </a:r>
            <a:r>
              <a:rPr lang="en-US" sz="1100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Wesseling</a:t>
            </a:r>
            <a:r>
              <a:rPr lang="en-US" sz="11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et al., Cell 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63880-20C9-4284-BA2D-C59DE1F5AB12}"/>
              </a:ext>
            </a:extLst>
          </p:cNvPr>
          <p:cNvSpPr/>
          <p:nvPr/>
        </p:nvSpPr>
        <p:spPr>
          <a:xfrm>
            <a:off x="1667436" y="1064871"/>
            <a:ext cx="2552898" cy="314252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76A3C-74F1-424E-A97D-C070E85535E7}"/>
              </a:ext>
            </a:extLst>
          </p:cNvPr>
          <p:cNvSpPr/>
          <p:nvPr/>
        </p:nvSpPr>
        <p:spPr>
          <a:xfrm>
            <a:off x="4661648" y="1053296"/>
            <a:ext cx="5611906" cy="316182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73EE3-6DB4-4CE4-81CD-3F1FDF7996BB}"/>
              </a:ext>
            </a:extLst>
          </p:cNvPr>
          <p:cNvSpPr/>
          <p:nvPr/>
        </p:nvSpPr>
        <p:spPr>
          <a:xfrm>
            <a:off x="4661648" y="4374451"/>
            <a:ext cx="5697036" cy="1363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68F90-0152-480A-83CD-DFB4E112F7A6}"/>
              </a:ext>
            </a:extLst>
          </p:cNvPr>
          <p:cNvSpPr/>
          <p:nvPr/>
        </p:nvSpPr>
        <p:spPr>
          <a:xfrm>
            <a:off x="1587485" y="4374450"/>
            <a:ext cx="2657136" cy="15923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87BBDA-79B1-4304-9778-5D0BF9BE57B6}"/>
              </a:ext>
            </a:extLst>
          </p:cNvPr>
          <p:cNvSpPr/>
          <p:nvPr/>
        </p:nvSpPr>
        <p:spPr>
          <a:xfrm>
            <a:off x="5819847" y="4713305"/>
            <a:ext cx="4492935" cy="2616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E101F546-BCD6-4821-85EA-B5CE4B0A620E}"/>
              </a:ext>
            </a:extLst>
          </p:cNvPr>
          <p:cNvSpPr/>
          <p:nvPr/>
        </p:nvSpPr>
        <p:spPr>
          <a:xfrm>
            <a:off x="4765426" y="4510751"/>
            <a:ext cx="5697036" cy="199948"/>
          </a:xfrm>
          <a:custGeom>
            <a:avLst/>
            <a:gdLst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0 w 5328384"/>
              <a:gd name="connsiteY3" fmla="*/ 171538 h 171538"/>
              <a:gd name="connsiteX4" fmla="*/ 0 w 5328384"/>
              <a:gd name="connsiteY4" fmla="*/ 0 h 171538"/>
              <a:gd name="connsiteX0" fmla="*/ 0 w 5328384"/>
              <a:gd name="connsiteY0" fmla="*/ 0 h 171538"/>
              <a:gd name="connsiteX1" fmla="*/ 5328384 w 5328384"/>
              <a:gd name="connsiteY1" fmla="*/ 0 h 171538"/>
              <a:gd name="connsiteX2" fmla="*/ 5328384 w 5328384"/>
              <a:gd name="connsiteY2" fmla="*/ 171538 h 171538"/>
              <a:gd name="connsiteX3" fmla="*/ 1030656 w 5328384"/>
              <a:gd name="connsiteY3" fmla="*/ 167067 h 171538"/>
              <a:gd name="connsiteX4" fmla="*/ 0 w 5328384"/>
              <a:gd name="connsiteY4" fmla="*/ 0 h 1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8384" h="171538">
                <a:moveTo>
                  <a:pt x="0" y="0"/>
                </a:moveTo>
                <a:lnTo>
                  <a:pt x="5328384" y="0"/>
                </a:lnTo>
                <a:lnTo>
                  <a:pt x="5328384" y="171538"/>
                </a:lnTo>
                <a:lnTo>
                  <a:pt x="1030656" y="1670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3A8C7AD5-9000-4720-8336-1355CF0F7556}"/>
              </a:ext>
            </a:extLst>
          </p:cNvPr>
          <p:cNvSpPr/>
          <p:nvPr/>
        </p:nvSpPr>
        <p:spPr>
          <a:xfrm>
            <a:off x="1739885" y="4526849"/>
            <a:ext cx="3872457" cy="191033"/>
          </a:xfrm>
          <a:custGeom>
            <a:avLst/>
            <a:gdLst>
              <a:gd name="connsiteX0" fmla="*/ 0 w 2041177"/>
              <a:gd name="connsiteY0" fmla="*/ 0 h 152712"/>
              <a:gd name="connsiteX1" fmla="*/ 2041177 w 2041177"/>
              <a:gd name="connsiteY1" fmla="*/ 0 h 152712"/>
              <a:gd name="connsiteX2" fmla="*/ 2041177 w 2041177"/>
              <a:gd name="connsiteY2" fmla="*/ 152712 h 152712"/>
              <a:gd name="connsiteX3" fmla="*/ 0 w 2041177"/>
              <a:gd name="connsiteY3" fmla="*/ 152712 h 152712"/>
              <a:gd name="connsiteX4" fmla="*/ 0 w 2041177"/>
              <a:gd name="connsiteY4" fmla="*/ 0 h 152712"/>
              <a:gd name="connsiteX0" fmla="*/ 0 w 3322232"/>
              <a:gd name="connsiteY0" fmla="*/ 0 h 163890"/>
              <a:gd name="connsiteX1" fmla="*/ 2041177 w 3322232"/>
              <a:gd name="connsiteY1" fmla="*/ 0 h 163890"/>
              <a:gd name="connsiteX2" fmla="*/ 3322232 w 3322232"/>
              <a:gd name="connsiteY2" fmla="*/ 163890 h 163890"/>
              <a:gd name="connsiteX3" fmla="*/ 0 w 3322232"/>
              <a:gd name="connsiteY3" fmla="*/ 152712 h 163890"/>
              <a:gd name="connsiteX4" fmla="*/ 0 w 3322232"/>
              <a:gd name="connsiteY4" fmla="*/ 0 h 16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32" h="163890">
                <a:moveTo>
                  <a:pt x="0" y="0"/>
                </a:moveTo>
                <a:lnTo>
                  <a:pt x="2041177" y="0"/>
                </a:lnTo>
                <a:lnTo>
                  <a:pt x="3322232" y="163890"/>
                </a:lnTo>
                <a:lnTo>
                  <a:pt x="0" y="1527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EF273C-0EB2-4853-A6B1-5F95B9EF5BA9}"/>
              </a:ext>
            </a:extLst>
          </p:cNvPr>
          <p:cNvSpPr/>
          <p:nvPr/>
        </p:nvSpPr>
        <p:spPr>
          <a:xfrm>
            <a:off x="1587485" y="4728096"/>
            <a:ext cx="3840476" cy="3713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6F1028-105D-41CA-AB0D-1714BFE6DCCD}"/>
              </a:ext>
            </a:extLst>
          </p:cNvPr>
          <p:cNvSpPr/>
          <p:nvPr/>
        </p:nvSpPr>
        <p:spPr>
          <a:xfrm>
            <a:off x="5300770" y="5503588"/>
            <a:ext cx="409074" cy="704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1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CC4EB-BF34-029F-E2C0-7E67C22CB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0752-5B1D-964C-5670-4AE0A604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193"/>
            <a:ext cx="11582400" cy="1325563"/>
          </a:xfrm>
        </p:spPr>
        <p:txBody>
          <a:bodyPr/>
          <a:lstStyle/>
          <a:p>
            <a:r>
              <a:rPr lang="en-US" dirty="0"/>
              <a:t>Why Spatial Organization of Proteins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88B3-A29C-DAC2-3C04-194D90A36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00756"/>
            <a:ext cx="11582399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3. Protein-Protein Interactions Are Spatially Regulated</a:t>
            </a:r>
          </a:p>
          <a:p>
            <a:pPr>
              <a:buNone/>
            </a:pPr>
            <a:r>
              <a:rPr lang="en-US" dirty="0"/>
              <a:t>The location of proteins directly impacts their functional interactions: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Protein Complexes</a:t>
            </a:r>
            <a:r>
              <a:rPr lang="en-US" dirty="0"/>
              <a:t>: Most proteins function as parts of larger complexes that assemble in specific cellular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Signaling Hubs</a:t>
            </a:r>
            <a:r>
              <a:rPr lang="en-US" dirty="0"/>
              <a:t>: The spatial organization of signaling molecules creates microenvironments that facilitate specific pathway activation.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Enzymatic Activities</a:t>
            </a:r>
            <a:r>
              <a:rPr lang="en-US" dirty="0"/>
              <a:t>: Many enzymatic reactions require precise spatial positioning of multiple proteins that wouldn't be evident from mRNA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4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4B13A-8A29-F132-4F10-575981D1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2D2B-F0CA-66B3-A234-EC6A9D4A7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193"/>
            <a:ext cx="11582400" cy="1325563"/>
          </a:xfrm>
        </p:spPr>
        <p:txBody>
          <a:bodyPr/>
          <a:lstStyle/>
          <a:p>
            <a:r>
              <a:rPr lang="en-US" dirty="0"/>
              <a:t>Why Spatial Organization of Proteins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A2E5-8E74-2895-E5B1-23222B6BB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00756"/>
            <a:ext cx="11582399" cy="4351338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4. Disease Relevance</a:t>
            </a:r>
          </a:p>
          <a:p>
            <a:pPr>
              <a:buNone/>
            </a:pPr>
            <a:r>
              <a:rPr lang="en-US" dirty="0"/>
              <a:t>Many pathological conditions involve protein </a:t>
            </a:r>
            <a:r>
              <a:rPr lang="en-US" dirty="0" err="1"/>
              <a:t>mislocalization</a:t>
            </a:r>
            <a:r>
              <a:rPr lang="en-US" dirty="0"/>
              <a:t> rather than just altered expression: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Aberrant Localization</a:t>
            </a:r>
            <a:r>
              <a:rPr lang="en-US" dirty="0"/>
              <a:t>: In diseases like cancer and neurodegeneration, proteins often maintain normal expression levels but show abnormal localization.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Aggregation Diseases</a:t>
            </a:r>
            <a:r>
              <a:rPr lang="en-US" dirty="0"/>
              <a:t>: Conditions like Alzheimer's and Parkinson's are characterized by protein aggregates forming in inappropriate cellular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Therapeutic Implications</a:t>
            </a:r>
            <a:r>
              <a:rPr lang="en-US" dirty="0"/>
              <a:t>: Understanding spatial protein organization can reveal new therapeutic targets focused on correcting localization rather than just expression.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1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6D037-6344-7E46-DB63-73FE3ABA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8C91-15C4-2BDE-DCF1-15E6D16B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5193"/>
            <a:ext cx="11582400" cy="1325563"/>
          </a:xfrm>
        </p:spPr>
        <p:txBody>
          <a:bodyPr/>
          <a:lstStyle/>
          <a:p>
            <a:r>
              <a:rPr lang="en-US" dirty="0"/>
              <a:t>Why Spatial Organization of Proteins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AA25-AC80-BDC4-965F-4BB15BFB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00756"/>
            <a:ext cx="11582399" cy="43513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5. Technological Benefits of Protein Analysis</a:t>
            </a:r>
          </a:p>
          <a:p>
            <a:pPr>
              <a:buNone/>
            </a:pPr>
            <a:r>
              <a:rPr lang="en-US" dirty="0"/>
              <a:t>Modern spatial proteomics offers some advantages over spatial transcriptomics: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Direct Functional Assessment</a:t>
            </a:r>
            <a:r>
              <a:rPr lang="en-US" dirty="0"/>
              <a:t>: Proteins represent the actual functional molecules, not just the intermediate messenger.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Protein Modifications</a:t>
            </a:r>
            <a:r>
              <a:rPr lang="en-US" dirty="0"/>
              <a:t>: Technologies like multiplexed ion beam imaging (MIBI-TOF) and imaging mass cytometry (IMC) can detect both protein presence and modification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Higher Stability</a:t>
            </a:r>
            <a:r>
              <a:rPr lang="en-US" dirty="0"/>
              <a:t>: Proteins are generally more stable than RNA, sometimes making them more reliable analytes for spatial studies in clinical samples.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348F74-8722-661F-6C92-FEF0F28C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1" y="282497"/>
            <a:ext cx="11497558" cy="5953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A59D5-46CD-9559-7845-1741B803C4AD}"/>
              </a:ext>
            </a:extLst>
          </p:cNvPr>
          <p:cNvSpPr txBox="1"/>
          <p:nvPr/>
        </p:nvSpPr>
        <p:spPr>
          <a:xfrm>
            <a:off x="8274205" y="6575503"/>
            <a:ext cx="383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Nordmann et al, Nature Methods 2024</a:t>
            </a:r>
          </a:p>
        </p:txBody>
      </p:sp>
    </p:spTree>
    <p:extLst>
      <p:ext uri="{BB962C8B-B14F-4D97-AF65-F5344CB8AC3E}">
        <p14:creationId xmlns:p14="http://schemas.microsoft.com/office/powerpoint/2010/main" val="344342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1EBF6-05F1-09A0-5D47-8B5E23DEE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76" y="180521"/>
            <a:ext cx="4363059" cy="64969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0F6613B-48E4-9144-73B5-5C635399C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1941" y="365125"/>
            <a:ext cx="8158583" cy="1325563"/>
          </a:xfrm>
        </p:spPr>
        <p:txBody>
          <a:bodyPr/>
          <a:lstStyle/>
          <a:p>
            <a:r>
              <a:rPr lang="en-US" dirty="0"/>
              <a:t>Increasing the information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4C6E1D-6BB5-0FE2-A12E-52EB6E2BC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706" y="1825625"/>
            <a:ext cx="6410093" cy="4351338"/>
          </a:xfrm>
        </p:spPr>
        <p:txBody>
          <a:bodyPr/>
          <a:lstStyle/>
          <a:p>
            <a:r>
              <a:rPr lang="en-US" dirty="0"/>
              <a:t>H&amp;E stain introduced in 1877.</a:t>
            </a:r>
          </a:p>
          <a:p>
            <a:pPr lvl="1"/>
            <a:r>
              <a:rPr lang="en-US" dirty="0"/>
              <a:t>Hematoxylin stains the nucleus blue-purple</a:t>
            </a:r>
          </a:p>
          <a:p>
            <a:pPr lvl="1"/>
            <a:r>
              <a:rPr lang="en-US" dirty="0"/>
              <a:t>Eosin stains the cytoplasm and extracellular matrix pink</a:t>
            </a:r>
          </a:p>
          <a:p>
            <a:r>
              <a:rPr lang="en-US" dirty="0"/>
              <a:t>Want to replace it with high spatial resolution information about proteins.</a:t>
            </a:r>
          </a:p>
        </p:txBody>
      </p:sp>
    </p:spTree>
    <p:extLst>
      <p:ext uri="{BB962C8B-B14F-4D97-AF65-F5344CB8AC3E}">
        <p14:creationId xmlns:p14="http://schemas.microsoft.com/office/powerpoint/2010/main" val="1037919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1511</Words>
  <Application>Microsoft Office PowerPoint</Application>
  <PresentationFormat>Widescreen</PresentationFormat>
  <Paragraphs>119</Paragraphs>
  <Slides>41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-apple-system</vt:lpstr>
      <vt:lpstr>Arial</vt:lpstr>
      <vt:lpstr>Book Antiqua</vt:lpstr>
      <vt:lpstr>Calibri</vt:lpstr>
      <vt:lpstr>Calibri Light</vt:lpstr>
      <vt:lpstr>Google Sans</vt:lpstr>
      <vt:lpstr>Harding</vt:lpstr>
      <vt:lpstr>Segoe UI Semilight</vt:lpstr>
      <vt:lpstr>Office Theme</vt:lpstr>
      <vt:lpstr>1_Office Theme</vt:lpstr>
      <vt:lpstr>Single Cell and Spatial Proteomics</vt:lpstr>
      <vt:lpstr>PowerPoint Presentation</vt:lpstr>
      <vt:lpstr>Why Spatial Organization of Proteins is Important</vt:lpstr>
      <vt:lpstr>Why Spatial Organization of Proteins is Important</vt:lpstr>
      <vt:lpstr>Why Spatial Organization of Proteins is Important</vt:lpstr>
      <vt:lpstr>Why Spatial Organization of Proteins is Important</vt:lpstr>
      <vt:lpstr>Why Spatial Organization of Proteins is Important</vt:lpstr>
      <vt:lpstr>PowerPoint Presentation</vt:lpstr>
      <vt:lpstr>Increasing the information content</vt:lpstr>
      <vt:lpstr>What sort of information can we get out of this?</vt:lpstr>
      <vt:lpstr>Problems with spatial and single cell proteomics?</vt:lpstr>
      <vt:lpstr>Laser Capture Microdissection circa 1996</vt:lpstr>
      <vt:lpstr>Laser Capture Microdissection Today</vt:lpstr>
      <vt:lpstr>PowerPoint Presentation</vt:lpstr>
      <vt:lpstr>PowerPoint Presentation</vt:lpstr>
      <vt:lpstr>PowerPoint Presentation</vt:lpstr>
      <vt:lpstr>Some statistics</vt:lpstr>
      <vt:lpstr>Review: Tandem Mass Tags (TMT)</vt:lpstr>
      <vt:lpstr>PowerPoint Presentation</vt:lpstr>
      <vt:lpstr>Struggle with Missing Values Between Batches</vt:lpstr>
      <vt:lpstr>Flow Cytometry</vt:lpstr>
      <vt:lpstr>What can Flow Cytometry Do?</vt:lpstr>
      <vt:lpstr>Fundamentals of a Flow Cytometer</vt:lpstr>
      <vt:lpstr>PowerPoint Presentation</vt:lpstr>
      <vt:lpstr>PowerPoint Presentation</vt:lpstr>
      <vt:lpstr>Flow Cytometry</vt:lpstr>
      <vt:lpstr>Staining for cell viability</vt:lpstr>
      <vt:lpstr>Multiplexing with Heavy Metals</vt:lpstr>
      <vt:lpstr>Mass Cytometry</vt:lpstr>
      <vt:lpstr>Multiplexed Ion Beam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  <vt:lpstr>Tau has peptide abundance profiles that differ by domain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and Spatial Proteomics</dc:title>
  <dc:creator>Michael MacCoss</dc:creator>
  <cp:lastModifiedBy>Michael MacCoss</cp:lastModifiedBy>
  <cp:revision>5</cp:revision>
  <dcterms:created xsi:type="dcterms:W3CDTF">2022-05-25T05:10:08Z</dcterms:created>
  <dcterms:modified xsi:type="dcterms:W3CDTF">2025-05-13T07:24:41Z</dcterms:modified>
</cp:coreProperties>
</file>